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D7D9D-E00B-4602-944F-1ABE78353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DB4D3-C98F-49DA-A93C-D1A3A800F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C7F68-8FE5-48F5-9E79-1A0A9BDDA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67C-4C8D-449A-88EA-40592C445AF5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B5A2C-399C-4FB9-9C97-94F955E53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79618-65A6-4770-BE35-C8238433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B6D8-F590-4703-B287-BFD0D371B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94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EBB5E-AC75-462B-AB25-C10E9801F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F6A3D-51C3-4006-8AB8-39176C588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69A76-2FC6-457E-935D-878F0166F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67C-4C8D-449A-88EA-40592C445AF5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06F54-70AA-4A49-BD8C-AE1FE94E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D79D8-F7A4-41D2-8295-82F9AE950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B6D8-F590-4703-B287-BFD0D371B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24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948703-9A44-47AE-BA2F-10574D2019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E232B-C160-4610-8FF3-2B1A345AE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6668E-4C93-497F-920C-991D1A1A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67C-4C8D-449A-88EA-40592C445AF5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C96B6-05D8-4D8E-A934-935B90730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7764C-1A71-4D0D-90DE-953911210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B6D8-F590-4703-B287-BFD0D371B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55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D6C8B-D148-491B-9E70-633319B77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D8E86-BE04-4347-ABFB-401172972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51DA2-8240-4E3F-8856-03987839D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67C-4C8D-449A-88EA-40592C445AF5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0FC0F-DB8A-494A-ABDC-E121CB662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1CBE9-7D0D-4DB3-945F-29A2E8F2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B6D8-F590-4703-B287-BFD0D371B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80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94BD0-CABE-4975-A192-320474E62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663E7-7038-4D8E-A73C-2642AAF55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2D27B-8B21-4B30-9A69-5AAFF4F80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67C-4C8D-449A-88EA-40592C445AF5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C5E43-39B9-4FF6-85CE-9D9EE2E7C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69A13-E573-464F-B8CA-0C998DEF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B6D8-F590-4703-B287-BFD0D371B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84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D997D-982B-4739-BBBC-C0ADB31A7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848C4-51A4-4C47-B383-1974E78CAA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0FC53-9425-44E1-9421-814AE9346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FFF9D-4292-4657-B44B-83B6A83CB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67C-4C8D-449A-88EA-40592C445AF5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6CAFD-E56B-4A8B-9397-883018605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75364-BC6A-401B-96F9-5090B40BA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B6D8-F590-4703-B287-BFD0D371B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45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B0F12-A5BD-4A0C-8322-E100F3552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8D3CE-A831-49A1-99F1-CA6DD58B9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EFCDBA-AD84-4940-B36F-09B734713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4DC09E-CAF0-4032-B206-4E7DF2965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9D24F7-4048-4894-8EE5-EA26871094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19EE60-1971-4107-A1A1-22F75E1A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67C-4C8D-449A-88EA-40592C445AF5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CE3281-CBE3-430E-B161-7A0DE44A5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497CB1-33C2-4994-AB56-6153E01CF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B6D8-F590-4703-B287-BFD0D371B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25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371D3-DE3F-4739-B698-10F9616D2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30C153-B383-4934-BFD0-C49DBF477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67C-4C8D-449A-88EA-40592C445AF5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97294-F2F8-4EB5-8B6F-FD8307F0D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0DF61-AB06-43B2-AEF7-DCDCC4DD4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B6D8-F590-4703-B287-BFD0D371B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33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7FEA23-713D-423C-9FAA-C5173101F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67C-4C8D-449A-88EA-40592C445AF5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7112A3-F371-430F-BBC7-96686E4FF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A94F0-AF1D-49F2-8D50-F1412ED43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B6D8-F590-4703-B287-BFD0D371B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8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F2309-0726-4B02-B8C3-EA6FAFA66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8AD9F-080D-4151-9FB4-7CE82D9BE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5FB24-E7AD-44F6-867D-8BD89E8B7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43CA8D-0585-428C-A267-5B7E7AFB8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67C-4C8D-449A-88EA-40592C445AF5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FAFBE-CFCD-4FF2-9E4F-7E94B75AA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B133E-226B-43B2-9EC8-12F7C8B5A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B6D8-F590-4703-B287-BFD0D371B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52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0A88C-4FA9-425A-AE2D-2CC8F867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4BAD3B-2726-4D11-B681-52D0E5956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3A4080-3E7E-4AD1-BDC0-525FF750C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78DC1-F7A3-45D1-B17E-6F52BD7CF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67C-4C8D-449A-88EA-40592C445AF5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3907B-4561-4318-87A4-4751F41E2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09238-F60E-4501-A099-DBAB0593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B6D8-F590-4703-B287-BFD0D371B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19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581493-B26E-4369-A257-983062128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A474F-9BFA-438F-8C74-54D825424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35633-4353-4937-9E9F-99FEB4FEA4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C67C-4C8D-449A-88EA-40592C445AF5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57E26-7849-4908-961E-8CC58B89D6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0A6D6-49B9-4AE8-AE30-62EF48666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5B6D8-F590-4703-B287-BFD0D371B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94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91C37-F099-4A25-9272-B6106A086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5251"/>
            <a:ext cx="9144000" cy="23876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Community Development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27AD40-7FB9-4CFE-98B5-EE2CD2DBC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0546" y="449413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Rhys Evans</a:t>
            </a:r>
          </a:p>
          <a:p>
            <a:r>
              <a:rPr lang="en-US" sz="3200" dirty="0" err="1"/>
              <a:t>HGUt</a:t>
            </a:r>
            <a:endParaRPr lang="en-US" sz="3200" dirty="0"/>
          </a:p>
          <a:p>
            <a:r>
              <a:rPr lang="en-US" sz="3200" dirty="0"/>
              <a:t>202</a:t>
            </a:r>
            <a:r>
              <a:rPr lang="sk-SK" sz="3200" dirty="0"/>
              <a:t>2</a:t>
            </a:r>
            <a:endParaRPr lang="en-GB" sz="3200" dirty="0"/>
          </a:p>
        </p:txBody>
      </p:sp>
      <p:pic>
        <p:nvPicPr>
          <p:cNvPr id="5" name="Picture 4" descr="A picture containing timeline&#10;&#10;Description automatically generated">
            <a:extLst>
              <a:ext uri="{FF2B5EF4-FFF2-40B4-BE49-F238E27FC236}">
                <a16:creationId xmlns:a16="http://schemas.microsoft.com/office/drawing/2014/main" id="{FAA015A0-A786-40DB-84A9-1CEBD35B5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779" y="199523"/>
            <a:ext cx="3088888" cy="3088888"/>
          </a:xfrm>
          <a:prstGeom prst="rect">
            <a:avLst/>
          </a:prstGeom>
        </p:spPr>
      </p:pic>
      <p:pic>
        <p:nvPicPr>
          <p:cNvPr id="6" name="Obrázok 5" descr="Obrázok, na ktorom je text&#10;&#10;Automaticky generovaný popis">
            <a:extLst>
              <a:ext uri="{FF2B5EF4-FFF2-40B4-BE49-F238E27FC236}">
                <a16:creationId xmlns:a16="http://schemas.microsoft.com/office/drawing/2014/main" id="{9B496996-0B9E-BBA3-2FB4-9E234F555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347" y="5229238"/>
            <a:ext cx="1891724" cy="1325563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E4C4B0C1-BE48-7591-E5E4-B05B638FBA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4046" y="5229238"/>
            <a:ext cx="1133954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286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1196D-B9F8-42E2-9B5A-8FC835413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public and the personal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2746F-6B6A-4B3E-A865-EFE7FA1E8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Communities are made up of individual people</a:t>
            </a:r>
          </a:p>
          <a:p>
            <a:r>
              <a:rPr lang="en-US" sz="3200" dirty="0"/>
              <a:t>It is the actions of individuals that create community and community actions/standards/capacities/achievements</a:t>
            </a:r>
          </a:p>
          <a:p>
            <a:r>
              <a:rPr lang="en-US" sz="3200" dirty="0"/>
              <a:t>“The World changes one individual at a time”</a:t>
            </a:r>
          </a:p>
          <a:p>
            <a:endParaRPr lang="en-GB" dirty="0"/>
          </a:p>
        </p:txBody>
      </p:sp>
      <p:pic>
        <p:nvPicPr>
          <p:cNvPr id="5" name="Obrázok 4" descr="Obrázok, na ktorom je text&#10;&#10;Automaticky generovaný popis">
            <a:extLst>
              <a:ext uri="{FF2B5EF4-FFF2-40B4-BE49-F238E27FC236}">
                <a16:creationId xmlns:a16="http://schemas.microsoft.com/office/drawing/2014/main" id="{0D6D876A-91AC-100C-C0B3-D9E6B207E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47" y="5229238"/>
            <a:ext cx="1891724" cy="1325563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A54D286A-B140-88DB-D578-530488DE4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9846" y="5231854"/>
            <a:ext cx="1133954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059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4F4F-D17B-4C1B-91B2-6424AAE32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Discourse and meaning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E650F-E47F-4A96-AAEE-1B7CB72B3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is where discourse and the making of meaning come in.</a:t>
            </a:r>
          </a:p>
          <a:p>
            <a:r>
              <a:rPr lang="en-US" sz="3200" dirty="0"/>
              <a:t> We create identities and communities out of both the concrete actions of individuals and out of the messy stew of acts of representation which swirl around us.   </a:t>
            </a:r>
          </a:p>
          <a:p>
            <a:r>
              <a:rPr lang="en-US" sz="3200" dirty="0"/>
              <a:t>Thus we define ourselves and our communities – by what we are and by what we are not (or at least what we think we are and are not).</a:t>
            </a:r>
            <a:endParaRPr lang="en-GB" sz="3200" dirty="0"/>
          </a:p>
        </p:txBody>
      </p:sp>
      <p:pic>
        <p:nvPicPr>
          <p:cNvPr id="5" name="Obrázok 4" descr="Obrázok, na ktorom je text&#10;&#10;Automaticky generovaný popis">
            <a:extLst>
              <a:ext uri="{FF2B5EF4-FFF2-40B4-BE49-F238E27FC236}">
                <a16:creationId xmlns:a16="http://schemas.microsoft.com/office/drawing/2014/main" id="{2E1F1CE9-2F7B-217A-1840-C26345793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47" y="5229238"/>
            <a:ext cx="1891724" cy="1325563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2DE70FB6-CC15-BB5D-E817-122302E60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9846" y="5229238"/>
            <a:ext cx="1133954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263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C1B90-2CE2-4C2C-B6A2-6D9131C67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1340"/>
            <a:ext cx="10515600" cy="5705623"/>
          </a:xfrm>
        </p:spPr>
        <p:txBody>
          <a:bodyPr>
            <a:normAutofit/>
          </a:bodyPr>
          <a:lstStyle/>
          <a:p>
            <a:r>
              <a:rPr lang="en-US" sz="2400" dirty="0"/>
              <a:t>Because this universe of meanings is constantly changing, so too do the meanings and definitions we arrive at.</a:t>
            </a:r>
          </a:p>
          <a:p>
            <a:endParaRPr lang="en-US" sz="2400" dirty="0"/>
          </a:p>
          <a:p>
            <a:r>
              <a:rPr lang="en-US" sz="2400" dirty="0"/>
              <a:t>Thus, communities are constantly changing too.</a:t>
            </a:r>
          </a:p>
          <a:p>
            <a:endParaRPr lang="en-US" sz="2400" dirty="0"/>
          </a:p>
          <a:p>
            <a:r>
              <a:rPr lang="en-US" sz="2400" dirty="0"/>
              <a:t>Community is, therefore, not a static category.  Rather it is something we grab to understand but risk having that understanding slip through our fingers.</a:t>
            </a:r>
          </a:p>
          <a:p>
            <a:endParaRPr lang="en-US" sz="2400" dirty="0"/>
          </a:p>
          <a:p>
            <a:r>
              <a:rPr lang="en-US" sz="2400" dirty="0"/>
              <a:t>Community is a </a:t>
            </a:r>
            <a:r>
              <a:rPr lang="en-US" sz="2400" i="1" dirty="0"/>
              <a:t>becoming</a:t>
            </a:r>
            <a:r>
              <a:rPr lang="en-US" sz="2400" dirty="0"/>
              <a:t>, and only if we can grasp that, can we begin to understand the ways in which communities form, mutate, grow and morph. </a:t>
            </a:r>
            <a:endParaRPr lang="en-GB" sz="2400" dirty="0"/>
          </a:p>
        </p:txBody>
      </p:sp>
      <p:pic>
        <p:nvPicPr>
          <p:cNvPr id="4" name="Obrázok 3" descr="Obrázok, na ktorom je text&#10;&#10;Automaticky generovaný popis">
            <a:extLst>
              <a:ext uri="{FF2B5EF4-FFF2-40B4-BE49-F238E27FC236}">
                <a16:creationId xmlns:a16="http://schemas.microsoft.com/office/drawing/2014/main" id="{DEF6BA0E-9E36-EF92-3984-D6C6F8083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47" y="5229238"/>
            <a:ext cx="1891724" cy="1325563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A3CBAA25-F4B0-9600-DF5D-7DD524F62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9846" y="5231854"/>
            <a:ext cx="1133954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215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6C39B-D24A-46A2-9B35-1E783524F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development?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91F02-10CE-4283-9388-0B487FCA5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68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What does this mean for our understanding of community development?</a:t>
            </a:r>
          </a:p>
          <a:p>
            <a:endParaRPr lang="en-US" dirty="0"/>
          </a:p>
          <a:p>
            <a:r>
              <a:rPr lang="en-US" dirty="0"/>
              <a:t>It explains the diversity of the field</a:t>
            </a:r>
          </a:p>
          <a:p>
            <a:r>
              <a:rPr lang="en-US" dirty="0"/>
              <a:t>It empowers us to find our own unique solutions to unique problems</a:t>
            </a:r>
          </a:p>
          <a:p>
            <a:r>
              <a:rPr lang="en-US" dirty="0"/>
              <a:t>Yet, it is always based upon people – to engage in community development involves developing people too.</a:t>
            </a:r>
            <a:endParaRPr lang="en-GB" dirty="0"/>
          </a:p>
        </p:txBody>
      </p:sp>
      <p:pic>
        <p:nvPicPr>
          <p:cNvPr id="5" name="Obrázok 4" descr="Obrázok, na ktorom je text&#10;&#10;Automaticky generovaný popis">
            <a:extLst>
              <a:ext uri="{FF2B5EF4-FFF2-40B4-BE49-F238E27FC236}">
                <a16:creationId xmlns:a16="http://schemas.microsoft.com/office/drawing/2014/main" id="{CE512856-7F80-E940-8D47-CDA2B26D2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47" y="5229238"/>
            <a:ext cx="1891724" cy="1325563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88249721-83BD-64BD-A61E-B8371F4006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9846" y="5231854"/>
            <a:ext cx="1133954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903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08D36-0796-4E16-8753-79D875065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8730"/>
            <a:ext cx="10515600" cy="549823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3200" dirty="0"/>
              <a:t>At </a:t>
            </a:r>
            <a:r>
              <a:rPr lang="en-US" sz="3200" dirty="0" err="1"/>
              <a:t>HGUt</a:t>
            </a:r>
            <a:r>
              <a:rPr lang="en-US" sz="3200" dirty="0"/>
              <a:t> we teach and research community development because we see it as the key to empowering people, to creating vital rural communities, and to supporting “our students to pursue their own dreams”</a:t>
            </a:r>
            <a:endParaRPr lang="en-GB" sz="3200" dirty="0"/>
          </a:p>
        </p:txBody>
      </p:sp>
      <p:pic>
        <p:nvPicPr>
          <p:cNvPr id="4" name="Obrázok 3" descr="Obrázok, na ktorom je text&#10;&#10;Automaticky generovaný popis">
            <a:extLst>
              <a:ext uri="{FF2B5EF4-FFF2-40B4-BE49-F238E27FC236}">
                <a16:creationId xmlns:a16="http://schemas.microsoft.com/office/drawing/2014/main" id="{8EB421BD-AF3B-0012-3C0B-6A08F2B9C0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47" y="5229238"/>
            <a:ext cx="1891724" cy="1325563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52B97E50-020A-BCC7-7F27-01B319A34A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9846" y="5231854"/>
            <a:ext cx="1133954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29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8C663-092B-4086-843A-A79666665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2170"/>
            <a:ext cx="10515600" cy="55547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</a:rPr>
              <a:t>Community Development????</a:t>
            </a:r>
          </a:p>
          <a:p>
            <a:r>
              <a:rPr lang="en-US" dirty="0"/>
              <a:t>What do we mean by this?</a:t>
            </a:r>
          </a:p>
          <a:p>
            <a:pPr lvl="1"/>
            <a:r>
              <a:rPr lang="en-US" dirty="0"/>
              <a:t>It is a field of study</a:t>
            </a:r>
          </a:p>
          <a:p>
            <a:pPr lvl="1"/>
            <a:r>
              <a:rPr lang="en-US" dirty="0"/>
              <a:t>It is a set of practices</a:t>
            </a:r>
          </a:p>
          <a:p>
            <a:pPr lvl="1"/>
            <a:r>
              <a:rPr lang="en-US" dirty="0"/>
              <a:t>It is something which matters in individual people’s lives</a:t>
            </a:r>
          </a:p>
          <a:p>
            <a:endParaRPr lang="en-US" dirty="0"/>
          </a:p>
          <a:p>
            <a:r>
              <a:rPr lang="en-US" dirty="0"/>
              <a:t>What is Community?</a:t>
            </a:r>
          </a:p>
          <a:p>
            <a:endParaRPr lang="en-US" dirty="0"/>
          </a:p>
          <a:p>
            <a:r>
              <a:rPr lang="en-US" dirty="0"/>
              <a:t>What is Development?</a:t>
            </a:r>
            <a:endParaRPr lang="en-GB" dirty="0"/>
          </a:p>
        </p:txBody>
      </p:sp>
      <p:pic>
        <p:nvPicPr>
          <p:cNvPr id="4" name="Obrázok 3" descr="Obrázok, na ktorom je text&#10;&#10;Automaticky generovaný popis">
            <a:extLst>
              <a:ext uri="{FF2B5EF4-FFF2-40B4-BE49-F238E27FC236}">
                <a16:creationId xmlns:a16="http://schemas.microsoft.com/office/drawing/2014/main" id="{4654C6D7-ACBA-C457-BC95-6A6594856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47" y="5229238"/>
            <a:ext cx="1891724" cy="1325563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FC4F44D1-5258-B30B-B8A7-BA4A8C9B9A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9846" y="5229238"/>
            <a:ext cx="1133954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57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885DE-1A06-48BD-951E-A71623BD5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DBE67-1067-4DB9-83A7-1C39504CD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Community?</a:t>
            </a:r>
          </a:p>
          <a:p>
            <a:endParaRPr lang="en-US" dirty="0"/>
          </a:p>
          <a:p>
            <a:r>
              <a:rPr lang="en-US" dirty="0"/>
              <a:t>There is never ONE community!  So we often say ‘communities’</a:t>
            </a:r>
          </a:p>
          <a:p>
            <a:endParaRPr lang="en-US" dirty="0"/>
          </a:p>
          <a:p>
            <a:r>
              <a:rPr lang="en-US" dirty="0"/>
              <a:t>There are two types of community:</a:t>
            </a:r>
          </a:p>
          <a:p>
            <a:pPr lvl="1"/>
            <a:r>
              <a:rPr lang="en-US" dirty="0"/>
              <a:t>Spatial or Geographic Community</a:t>
            </a:r>
          </a:p>
          <a:p>
            <a:pPr lvl="1"/>
            <a:r>
              <a:rPr lang="en-US" dirty="0"/>
              <a:t>Communities of Affect, or Communities of Feeling</a:t>
            </a:r>
            <a:endParaRPr lang="en-GB" dirty="0"/>
          </a:p>
        </p:txBody>
      </p:sp>
      <p:pic>
        <p:nvPicPr>
          <p:cNvPr id="5" name="Obrázok 4" descr="Obrázok, na ktorom je text&#10;&#10;Automaticky generovaný popis">
            <a:extLst>
              <a:ext uri="{FF2B5EF4-FFF2-40B4-BE49-F238E27FC236}">
                <a16:creationId xmlns:a16="http://schemas.microsoft.com/office/drawing/2014/main" id="{6F0FED96-07E6-BEA8-9EB7-1F46B4664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47" y="5229238"/>
            <a:ext cx="1891724" cy="1325563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9586A613-1421-1EE7-A5D8-417F9552E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9846" y="5231854"/>
            <a:ext cx="1133954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927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CF620-D145-41EA-A4C0-5F6BDFB3A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Geographic community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367BA-4261-46DA-B978-5FA8733B8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167"/>
            <a:ext cx="10515600" cy="4759733"/>
          </a:xfrm>
        </p:spPr>
        <p:txBody>
          <a:bodyPr>
            <a:normAutofit/>
          </a:bodyPr>
          <a:lstStyle/>
          <a:p>
            <a:r>
              <a:rPr lang="en-US" dirty="0"/>
              <a:t>Located somewhere</a:t>
            </a:r>
          </a:p>
          <a:p>
            <a:pPr lvl="1"/>
            <a:r>
              <a:rPr lang="en-US" dirty="0"/>
              <a:t>Varying definitions – local, regional, national</a:t>
            </a:r>
          </a:p>
          <a:p>
            <a:pPr lvl="1"/>
            <a:r>
              <a:rPr lang="en-US" dirty="0"/>
              <a:t>Size and scale matter as to how the community works within itself, and how it holds beliefs and identity.</a:t>
            </a:r>
          </a:p>
          <a:p>
            <a:pPr lvl="1"/>
            <a:r>
              <a:rPr lang="en-US" dirty="0"/>
              <a:t>Large scale tends to require simpler definitions of identity in order to encompass diversity</a:t>
            </a:r>
          </a:p>
          <a:p>
            <a:pPr lvl="1"/>
            <a:r>
              <a:rPr lang="en-US" dirty="0"/>
              <a:t>Small scale is the level at which people </a:t>
            </a:r>
            <a:r>
              <a:rPr lang="en-US" i="1" dirty="0"/>
              <a:t>inter-act</a:t>
            </a:r>
            <a:r>
              <a:rPr lang="en-US" dirty="0"/>
              <a:t> with each other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Geographic communities tend to be made up of multiple smaller communities, nested within each other</a:t>
            </a:r>
            <a:endParaRPr lang="en-GB" dirty="0"/>
          </a:p>
        </p:txBody>
      </p:sp>
      <p:pic>
        <p:nvPicPr>
          <p:cNvPr id="5" name="Obrázok 4" descr="Obrázok, na ktorom je text&#10;&#10;Automaticky generovaný popis">
            <a:extLst>
              <a:ext uri="{FF2B5EF4-FFF2-40B4-BE49-F238E27FC236}">
                <a16:creationId xmlns:a16="http://schemas.microsoft.com/office/drawing/2014/main" id="{3A739C31-3D8C-D05D-368F-093AFB102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47" y="5229238"/>
            <a:ext cx="1891724" cy="1325563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81883C46-5B07-E328-23A0-21082D5FDB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9846" y="5231854"/>
            <a:ext cx="1133954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13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9BDCD-AFEC-4C1E-B691-970124B54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Communities of Affect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B9F91-2A15-4A75-90BC-522C6C68B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Communities</a:t>
            </a:r>
            <a:r>
              <a:rPr lang="en-US" sz="3200" dirty="0"/>
              <a:t> to which we </a:t>
            </a:r>
            <a:r>
              <a:rPr lang="en-US" sz="3200" i="1" dirty="0"/>
              <a:t>belong</a:t>
            </a:r>
          </a:p>
          <a:p>
            <a:r>
              <a:rPr lang="en-US" sz="3200" i="1" dirty="0"/>
              <a:t>Voluntary membership – not born there</a:t>
            </a:r>
          </a:p>
          <a:p>
            <a:r>
              <a:rPr lang="en-US" sz="3200" i="1" dirty="0"/>
              <a:t>Can be across a very wide range of things – from vocation to music</a:t>
            </a:r>
          </a:p>
          <a:p>
            <a:r>
              <a:rPr lang="en-US" sz="3200" i="1" dirty="0"/>
              <a:t>We can belong to multiple of these communities at once</a:t>
            </a:r>
            <a:endParaRPr lang="en-GB" sz="3200" i="1" dirty="0"/>
          </a:p>
        </p:txBody>
      </p:sp>
      <p:pic>
        <p:nvPicPr>
          <p:cNvPr id="5" name="Obrázok 4" descr="Obrázok, na ktorom je text&#10;&#10;Automaticky generovaný popis">
            <a:extLst>
              <a:ext uri="{FF2B5EF4-FFF2-40B4-BE49-F238E27FC236}">
                <a16:creationId xmlns:a16="http://schemas.microsoft.com/office/drawing/2014/main" id="{B33CED34-48B0-C9DB-100E-5DE516924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47" y="5229238"/>
            <a:ext cx="1891724" cy="1325563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5AAEB189-94BA-62E7-3574-5A9DA52953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9846" y="5169928"/>
            <a:ext cx="1133954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27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6398F-8447-4919-9270-FF50F1EAC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6755"/>
            <a:ext cx="10515600" cy="563020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200" dirty="0"/>
              <a:t>The two types of communities interact with each other in multiple ways</a:t>
            </a:r>
          </a:p>
          <a:p>
            <a:pPr lvl="1"/>
            <a:r>
              <a:rPr lang="en-US" sz="2800" dirty="0"/>
              <a:t>One ‘community’ can be hegemonic within a wider spatial community</a:t>
            </a:r>
          </a:p>
          <a:p>
            <a:pPr lvl="1"/>
            <a:r>
              <a:rPr lang="en-US" sz="2800" dirty="0"/>
              <a:t>Others can be disenfranchised</a:t>
            </a:r>
          </a:p>
          <a:p>
            <a:pPr lvl="1"/>
            <a:r>
              <a:rPr lang="en-US" sz="2800" dirty="0"/>
              <a:t>Each forms the other, even in their differences (communities often employ “Othering” to create their own sense of identities</a:t>
            </a:r>
          </a:p>
          <a:p>
            <a:pPr lvl="2"/>
            <a:r>
              <a:rPr lang="en-US" sz="2400" dirty="0"/>
              <a:t>i.e. The City and the Countryside</a:t>
            </a:r>
            <a:endParaRPr lang="en-GB" sz="2400" dirty="0"/>
          </a:p>
        </p:txBody>
      </p:sp>
      <p:pic>
        <p:nvPicPr>
          <p:cNvPr id="4" name="Obrázok 3" descr="Obrázok, na ktorom je text&#10;&#10;Automaticky generovaný popis">
            <a:extLst>
              <a:ext uri="{FF2B5EF4-FFF2-40B4-BE49-F238E27FC236}">
                <a16:creationId xmlns:a16="http://schemas.microsoft.com/office/drawing/2014/main" id="{6DCF6608-8C46-F0C3-B07A-9585728DE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47" y="5229238"/>
            <a:ext cx="1891724" cy="1325563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48B8DC4C-D557-0EED-367F-C23DD1F377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9846" y="5229238"/>
            <a:ext cx="1133954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988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71F31-95D8-4B5D-A46A-B08551864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1278"/>
            <a:ext cx="10515600" cy="5375685"/>
          </a:xfrm>
        </p:spPr>
        <p:txBody>
          <a:bodyPr>
            <a:normAutofit/>
          </a:bodyPr>
          <a:lstStyle/>
          <a:p>
            <a:r>
              <a:rPr lang="en-US" sz="2400" dirty="0"/>
              <a:t>Ge</a:t>
            </a:r>
            <a:r>
              <a:rPr lang="en-US" dirty="0"/>
              <a:t>nerally, within the Rural Community Development field, community tends to mean a local identified community who lives in a certain place and who share, often, characteristics of deprivation, disenfranchisement or are otherwise discriminated against.</a:t>
            </a:r>
          </a:p>
          <a:p>
            <a:endParaRPr lang="en-US" dirty="0"/>
          </a:p>
          <a:p>
            <a:r>
              <a:rPr lang="en-US" dirty="0"/>
              <a:t>This is because the emphasis is on ‘development’ which implies being lower and needing to go higher, as it were.</a:t>
            </a:r>
          </a:p>
          <a:p>
            <a:r>
              <a:rPr lang="en-US" dirty="0"/>
              <a:t>And because ‘Rural’ communities are measured by the same rules as Cities.</a:t>
            </a:r>
            <a:endParaRPr lang="en-GB" dirty="0"/>
          </a:p>
        </p:txBody>
      </p:sp>
      <p:pic>
        <p:nvPicPr>
          <p:cNvPr id="4" name="Obrázok 3" descr="Obrázok, na ktorom je text&#10;&#10;Automaticky generovaný popis">
            <a:extLst>
              <a:ext uri="{FF2B5EF4-FFF2-40B4-BE49-F238E27FC236}">
                <a16:creationId xmlns:a16="http://schemas.microsoft.com/office/drawing/2014/main" id="{434BFF02-FEE6-1BE9-A2BD-5F100067A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47" y="5229238"/>
            <a:ext cx="1891724" cy="1325563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C481DA95-B7C7-DFAA-9901-57062FDE5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9846" y="5231854"/>
            <a:ext cx="1133954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420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85351-9376-46FD-8DC6-DBA901EF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Development??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2C2D8-3C8B-4121-8EFE-9B91A40BC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332"/>
            <a:ext cx="10515600" cy="4885568"/>
          </a:xfrm>
        </p:spPr>
        <p:txBody>
          <a:bodyPr>
            <a:normAutofit/>
          </a:bodyPr>
          <a:lstStyle/>
          <a:p>
            <a:r>
              <a:rPr lang="en-US" dirty="0"/>
              <a:t>Development can apply to many different fields and aspects of human life</a:t>
            </a:r>
          </a:p>
          <a:p>
            <a:r>
              <a:rPr lang="en-US" dirty="0"/>
              <a:t>Development can be:</a:t>
            </a:r>
          </a:p>
          <a:p>
            <a:pPr lvl="1"/>
            <a:r>
              <a:rPr lang="en-US" dirty="0"/>
              <a:t>Economic</a:t>
            </a:r>
          </a:p>
          <a:p>
            <a:pPr lvl="1"/>
            <a:r>
              <a:rPr lang="en-US" dirty="0"/>
              <a:t>Cultural</a:t>
            </a:r>
          </a:p>
          <a:p>
            <a:pPr lvl="1"/>
            <a:r>
              <a:rPr lang="en-US" dirty="0"/>
              <a:t>Personal</a:t>
            </a:r>
          </a:p>
          <a:p>
            <a:pPr lvl="1"/>
            <a:r>
              <a:rPr lang="en-US" dirty="0"/>
              <a:t>Professional</a:t>
            </a:r>
          </a:p>
          <a:p>
            <a:pPr lvl="1"/>
            <a:r>
              <a:rPr lang="en-US" dirty="0"/>
              <a:t>Lifestyle</a:t>
            </a:r>
          </a:p>
          <a:p>
            <a:pPr lvl="1"/>
            <a:r>
              <a:rPr lang="en-US" dirty="0"/>
              <a:t>Health</a:t>
            </a:r>
          </a:p>
          <a:p>
            <a:pPr lvl="1"/>
            <a:r>
              <a:rPr lang="en-US" dirty="0" err="1"/>
              <a:t>Etc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, etc.</a:t>
            </a:r>
          </a:p>
          <a:p>
            <a:pPr lvl="1"/>
            <a:endParaRPr lang="en-GB" sz="2000" dirty="0"/>
          </a:p>
        </p:txBody>
      </p:sp>
      <p:pic>
        <p:nvPicPr>
          <p:cNvPr id="5" name="Obrázok 4" descr="Obrázok, na ktorom je text&#10;&#10;Automaticky generovaný popis">
            <a:extLst>
              <a:ext uri="{FF2B5EF4-FFF2-40B4-BE49-F238E27FC236}">
                <a16:creationId xmlns:a16="http://schemas.microsoft.com/office/drawing/2014/main" id="{D3EB0A2D-13A1-62F6-BE7C-A599D06E91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47" y="5229238"/>
            <a:ext cx="1891724" cy="1325563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1EA7A073-B061-E43B-4B95-43B2A2D163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9846" y="5229238"/>
            <a:ext cx="1133954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852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0AE4C-A248-47E9-8970-E185CF53A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9303"/>
            <a:ext cx="10515600" cy="5507660"/>
          </a:xfrm>
        </p:spPr>
        <p:txBody>
          <a:bodyPr/>
          <a:lstStyle/>
          <a:p>
            <a:r>
              <a:rPr lang="en-US" sz="3200" dirty="0"/>
              <a:t>As it is applied to different aspects of life, Community Development also takes different forms, and employs different tools. These could include:</a:t>
            </a:r>
          </a:p>
          <a:p>
            <a:endParaRPr lang="en-US" sz="3200" dirty="0"/>
          </a:p>
          <a:p>
            <a:pPr lvl="1"/>
            <a:r>
              <a:rPr lang="en-US" sz="2800" dirty="0"/>
              <a:t>Education and learning</a:t>
            </a:r>
          </a:p>
          <a:p>
            <a:pPr lvl="1"/>
            <a:r>
              <a:rPr lang="en-GB" sz="2800" dirty="0"/>
              <a:t>Economic development</a:t>
            </a:r>
          </a:p>
          <a:p>
            <a:pPr lvl="1"/>
            <a:r>
              <a:rPr lang="en-GB" sz="2800" dirty="0"/>
              <a:t>Provision of public goods</a:t>
            </a:r>
          </a:p>
          <a:p>
            <a:pPr lvl="1"/>
            <a:r>
              <a:rPr lang="en-GB" sz="2800" dirty="0"/>
              <a:t>Personal development</a:t>
            </a:r>
          </a:p>
          <a:p>
            <a:pPr lvl="1"/>
            <a:r>
              <a:rPr lang="en-GB" sz="2800" dirty="0"/>
              <a:t>Development of community interactions – network building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4" name="Obrázok 3" descr="Obrázok, na ktorom je text&#10;&#10;Automaticky generovaný popis">
            <a:extLst>
              <a:ext uri="{FF2B5EF4-FFF2-40B4-BE49-F238E27FC236}">
                <a16:creationId xmlns:a16="http://schemas.microsoft.com/office/drawing/2014/main" id="{ABB6BE19-235C-7B7B-B27C-1711082BE2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47" y="5229238"/>
            <a:ext cx="1891724" cy="1325563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999E19D7-4117-B3D2-06EC-0D5A05FC02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9846" y="5229238"/>
            <a:ext cx="1133954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7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3514</TotalTime>
  <Words>701</Words>
  <Application>Microsoft Office PowerPoint</Application>
  <PresentationFormat>Širokouhlá</PresentationFormat>
  <Paragraphs>87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Community Development</vt:lpstr>
      <vt:lpstr>Prezentácia programu PowerPoint</vt:lpstr>
      <vt:lpstr>Community</vt:lpstr>
      <vt:lpstr>Geographic community</vt:lpstr>
      <vt:lpstr>Communities of Affect</vt:lpstr>
      <vt:lpstr>Prezentácia programu PowerPoint</vt:lpstr>
      <vt:lpstr>Prezentácia programu PowerPoint</vt:lpstr>
      <vt:lpstr>Development??</vt:lpstr>
      <vt:lpstr>Prezentácia programu PowerPoint</vt:lpstr>
      <vt:lpstr>The public and the personal</vt:lpstr>
      <vt:lpstr>Discourse and meaning</vt:lpstr>
      <vt:lpstr>Prezentácia programu PowerPoint</vt:lpstr>
      <vt:lpstr>Community development?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Development</dc:title>
  <dc:creator>outlier</dc:creator>
  <cp:lastModifiedBy>Tomáš Pastier</cp:lastModifiedBy>
  <cp:revision>17</cp:revision>
  <dcterms:created xsi:type="dcterms:W3CDTF">2019-10-08T18:08:12Z</dcterms:created>
  <dcterms:modified xsi:type="dcterms:W3CDTF">2022-10-11T08:22:40Z</dcterms:modified>
</cp:coreProperties>
</file>